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9" r:id="rId1"/>
  </p:sldMasterIdLst>
  <p:notesMasterIdLst>
    <p:notesMasterId r:id="rId39"/>
  </p:notesMasterIdLst>
  <p:sldIdLst>
    <p:sldId id="256" r:id="rId2"/>
    <p:sldId id="257" r:id="rId3"/>
    <p:sldId id="284" r:id="rId4"/>
    <p:sldId id="283" r:id="rId5"/>
    <p:sldId id="286" r:id="rId6"/>
    <p:sldId id="278" r:id="rId7"/>
    <p:sldId id="279" r:id="rId8"/>
    <p:sldId id="272" r:id="rId9"/>
    <p:sldId id="290" r:id="rId10"/>
    <p:sldId id="302" r:id="rId11"/>
    <p:sldId id="258" r:id="rId12"/>
    <p:sldId id="259" r:id="rId13"/>
    <p:sldId id="285" r:id="rId14"/>
    <p:sldId id="295" r:id="rId15"/>
    <p:sldId id="287" r:id="rId16"/>
    <p:sldId id="261" r:id="rId17"/>
    <p:sldId id="288" r:id="rId18"/>
    <p:sldId id="289" r:id="rId19"/>
    <p:sldId id="294" r:id="rId20"/>
    <p:sldId id="274" r:id="rId21"/>
    <p:sldId id="293" r:id="rId22"/>
    <p:sldId id="291" r:id="rId23"/>
    <p:sldId id="301" r:id="rId24"/>
    <p:sldId id="296" r:id="rId25"/>
    <p:sldId id="298" r:id="rId26"/>
    <p:sldId id="292" r:id="rId27"/>
    <p:sldId id="276" r:id="rId28"/>
    <p:sldId id="297" r:id="rId29"/>
    <p:sldId id="260" r:id="rId30"/>
    <p:sldId id="299" r:id="rId31"/>
    <p:sldId id="300" r:id="rId32"/>
    <p:sldId id="262" r:id="rId33"/>
    <p:sldId id="280" r:id="rId34"/>
    <p:sldId id="303" r:id="rId35"/>
    <p:sldId id="275" r:id="rId36"/>
    <p:sldId id="264" r:id="rId37"/>
    <p:sldId id="265" r:id="rId3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ussa Mussa" initials="MM" lastIdx="1" clrIdx="0">
    <p:extLst>
      <p:ext uri="{19B8F6BF-5375-455C-9EA6-DF929625EA0E}">
        <p15:presenceInfo xmlns:p15="http://schemas.microsoft.com/office/powerpoint/2012/main" userId="8cc70ed91a434a5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9" autoAdjust="0"/>
    <p:restoredTop sz="94660"/>
  </p:normalViewPr>
  <p:slideViewPr>
    <p:cSldViewPr snapToGrid="0">
      <p:cViewPr varScale="1">
        <p:scale>
          <a:sx n="117" d="100"/>
          <a:sy n="117" d="100"/>
        </p:scale>
        <p:origin x="30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9C3839-0E81-4D85-AC5C-60A7AACF50EE}" type="datetimeFigureOut">
              <a:rPr lang="en-US" smtClean="0"/>
              <a:t>2/16/2021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519067-75D4-4C0F-9DE8-A23561B2EBA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01540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519067-75D4-4C0F-9DE8-A23561B2EBA3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46400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519067-75D4-4C0F-9DE8-A23561B2EBA3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47871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519067-75D4-4C0F-9DE8-A23561B2EBA3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71638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519067-75D4-4C0F-9DE8-A23561B2EBA3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59220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519067-75D4-4C0F-9DE8-A23561B2EBA3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44503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519067-75D4-4C0F-9DE8-A23561B2EBA3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53315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519067-75D4-4C0F-9DE8-A23561B2EBA3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57599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519067-75D4-4C0F-9DE8-A23561B2EBA3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49877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519067-75D4-4C0F-9DE8-A23561B2EBA3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53394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519067-75D4-4C0F-9DE8-A23561B2EBA3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98990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519067-75D4-4C0F-9DE8-A23561B2EBA3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96363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519067-75D4-4C0F-9DE8-A23561B2EBA3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72699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519067-75D4-4C0F-9DE8-A23561B2EBA3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306445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519067-75D4-4C0F-9DE8-A23561B2EBA3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159502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519067-75D4-4C0F-9DE8-A23561B2EBA3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876467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519067-75D4-4C0F-9DE8-A23561B2EBA3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291595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519067-75D4-4C0F-9DE8-A23561B2EBA3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074725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GB" b="0" i="0" dirty="0">
              <a:solidFill>
                <a:srgbClr val="212529"/>
              </a:solidFill>
              <a:effectLst/>
              <a:latin typeface="Montserrat" panose="00000500000000000000" pitchFamily="50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519067-75D4-4C0F-9DE8-A23561B2EBA3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727931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GB" b="0" i="0" dirty="0">
              <a:solidFill>
                <a:srgbClr val="212529"/>
              </a:solidFill>
              <a:effectLst/>
              <a:latin typeface="Montserrat" panose="00000500000000000000" pitchFamily="50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519067-75D4-4C0F-9DE8-A23561B2EBA3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437467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GB" b="0" i="0" dirty="0">
              <a:solidFill>
                <a:srgbClr val="212529"/>
              </a:solidFill>
              <a:effectLst/>
              <a:latin typeface="Montserrat" panose="00000500000000000000" pitchFamily="50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519067-75D4-4C0F-9DE8-A23561B2EBA3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087429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GB" b="0" i="0" dirty="0">
              <a:solidFill>
                <a:srgbClr val="212529"/>
              </a:solidFill>
              <a:effectLst/>
              <a:latin typeface="Montserrat" panose="00000500000000000000" pitchFamily="50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519067-75D4-4C0F-9DE8-A23561B2EBA3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582966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519067-75D4-4C0F-9DE8-A23561B2EBA3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0770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519067-75D4-4C0F-9DE8-A23561B2EBA3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998589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519067-75D4-4C0F-9DE8-A23561B2EBA3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07874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519067-75D4-4C0F-9DE8-A23561B2EBA3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33266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519067-75D4-4C0F-9DE8-A23561B2EBA3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46569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519067-75D4-4C0F-9DE8-A23561B2EBA3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82957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519067-75D4-4C0F-9DE8-A23561B2EBA3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53018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519067-75D4-4C0F-9DE8-A23561B2EBA3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8031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519067-75D4-4C0F-9DE8-A23561B2EBA3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04897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3504" y="770467"/>
            <a:ext cx="10782300" cy="3352800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8800" spc="-12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7512" y="4206876"/>
            <a:ext cx="9228201" cy="1645920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F4D57BDD-E64A-4D27-8978-82FFCA18A12C}" type="datetimeFigureOut">
              <a:rPr lang="en-US" smtClean="0"/>
              <a:t>2/16/2021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D643A852-0206-46AC-B0EB-6456129331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42730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2/16/2021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13904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43950" y="695325"/>
            <a:ext cx="2628900" cy="48006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1525" y="714375"/>
            <a:ext cx="7734300" cy="54006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2/16/2021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95640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2/16/2021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46182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3504" y="767419"/>
            <a:ext cx="10780776" cy="3355848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8800" b="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7512" y="4204209"/>
            <a:ext cx="9226296" cy="1645920"/>
          </a:xfrm>
        </p:spPr>
        <p:txBody>
          <a:bodyPr anchor="t">
            <a:normAutofit/>
          </a:bodyPr>
          <a:lstStyle>
            <a:lvl1pPr marL="0" indent="0">
              <a:buNone/>
              <a:defRPr sz="32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2/16/2021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64602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6656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11330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2/16/2021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9205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40467"/>
            <a:ext cx="4663440" cy="723400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6656" y="2753084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07608" y="2038435"/>
            <a:ext cx="4663440" cy="722376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07608" y="2750990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2/16/2021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9025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2/16/2021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07117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2/16/2021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7991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620000" y="0"/>
            <a:ext cx="457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261404" y="542282"/>
            <a:ext cx="3383280" cy="1920240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40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762000"/>
            <a:ext cx="6096000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75982" y="2511813"/>
            <a:ext cx="3398520" cy="312698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2/16/2021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0000"/>
                  </a:srgbClr>
                </a:solidFill>
              </a:defRPr>
            </a:lvl1pPr>
          </a:lstStyle>
          <a:p>
            <a:fld id="{D643A852-0206-46AC-B0EB-6456129331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5001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224" y="5418667"/>
            <a:ext cx="10780776" cy="613283"/>
          </a:xfrm>
        </p:spPr>
        <p:txBody>
          <a:bodyPr anchor="b">
            <a:normAutofit/>
          </a:bodyPr>
          <a:lstStyle>
            <a:lvl1pPr>
              <a:defRPr sz="32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2192000" cy="5330952"/>
          </a:xfrm>
          <a:solidFill>
            <a:schemeClr val="accent1">
              <a:lumMod val="40000"/>
              <a:lumOff val="60000"/>
            </a:schemeClr>
          </a:solidFill>
        </p:spPr>
        <p:txBody>
          <a:bodyPr anchor="t"/>
          <a:lstStyle>
            <a:lvl1pPr marL="0" indent="0" algn="ctr">
              <a:spcBef>
                <a:spcPts val="800"/>
              </a:spcBef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656" y="5909735"/>
            <a:ext cx="9229344" cy="5334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F4D57BDD-E64A-4D27-8978-82FFCA18A12C}" type="datetimeFigureOut">
              <a:rPr lang="en-US" smtClean="0"/>
              <a:t>2/16/2021</a:t>
            </a:fld>
            <a:endParaRPr lang="en-US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D643A852-0206-46AC-B0EB-6456129331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40421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11680"/>
            <a:ext cx="10753725" cy="3766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F4D57BDD-E64A-4D27-8978-82FFCA18A12C}" type="datetimeFigureOut">
              <a:rPr lang="en-US" smtClean="0"/>
              <a:pPr/>
              <a:t>2/16/2021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 cap="all"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300" b="0">
                <a:ln>
                  <a:noFill/>
                </a:ln>
                <a:solidFill>
                  <a:schemeClr val="accent1">
                    <a:alpha val="25000"/>
                  </a:schemeClr>
                </a:solidFill>
                <a:latin typeface="+mj-lt"/>
              </a:defRPr>
            </a:lvl1pPr>
          </a:lstStyle>
          <a:p>
            <a:fld id="{D643A852-0206-46AC-B0EB-64561293312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64585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0" r:id="rId1"/>
    <p:sldLayoutId id="2147483801" r:id="rId2"/>
    <p:sldLayoutId id="2147483802" r:id="rId3"/>
    <p:sldLayoutId id="2147483803" r:id="rId4"/>
    <p:sldLayoutId id="2147483804" r:id="rId5"/>
    <p:sldLayoutId id="2147483805" r:id="rId6"/>
    <p:sldLayoutId id="2147483806" r:id="rId7"/>
    <p:sldLayoutId id="2147483807" r:id="rId8"/>
    <p:sldLayoutId id="2147483808" r:id="rId9"/>
    <p:sldLayoutId id="2147483809" r:id="rId10"/>
    <p:sldLayoutId id="2147483810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5400" kern="1200" spc="-12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85000"/>
        </a:lnSpc>
        <a:spcBef>
          <a:spcPts val="13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347472" indent="-3429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548640" indent="-54864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0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822960" indent="-82296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097280" indent="-109728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2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4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6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18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7984A-9AAF-4FC6-AAD6-AFAC8FD3B2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9753" y="1507670"/>
            <a:ext cx="7067551" cy="1985963"/>
          </a:xfrm>
        </p:spPr>
        <p:txBody>
          <a:bodyPr>
            <a:normAutofit/>
          </a:bodyPr>
          <a:lstStyle/>
          <a:p>
            <a:pPr algn="l"/>
            <a:r>
              <a:rPr lang="en-US" sz="8000" dirty="0">
                <a:latin typeface="Adobe Garamond Pro" panose="02020502060506020403" pitchFamily="18" charset="0"/>
              </a:rPr>
              <a:t>To-Do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FCC57F-E41A-473D-BECE-069A86FA26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6299" y="3442606"/>
            <a:ext cx="5334000" cy="1985963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latin typeface="Adobe Garamond Pro" panose="02020502060506020403" pitchFamily="18" charset="0"/>
              </a:rPr>
              <a:t>By Mohamud Mussa</a:t>
            </a:r>
          </a:p>
        </p:txBody>
      </p:sp>
      <p:pic>
        <p:nvPicPr>
          <p:cNvPr id="3074" name="Picture 2" descr="QA logo 2019">
            <a:extLst>
              <a:ext uri="{FF2B5EF4-FFF2-40B4-BE49-F238E27FC236}">
                <a16:creationId xmlns:a16="http://schemas.microsoft.com/office/drawing/2014/main" id="{DADB3298-50C4-47B5-A8FF-236AEE629F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8896" y="4520415"/>
            <a:ext cx="829962" cy="829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5995643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E797C-D880-478C-84C1-B3E0C5ADF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Sprint Plan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EBCF8DF-D73B-438A-A71B-D5B9F4C308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2028" y="1949541"/>
            <a:ext cx="8141033" cy="4439478"/>
          </a:xfrm>
        </p:spPr>
      </p:pic>
    </p:spTree>
    <p:extLst>
      <p:ext uri="{BB962C8B-B14F-4D97-AF65-F5344CB8AC3E}">
        <p14:creationId xmlns:p14="http://schemas.microsoft.com/office/powerpoint/2010/main" val="31591301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888464-E405-4513-A47E-75C2CD77D8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670" y="661604"/>
            <a:ext cx="9144000" cy="1263649"/>
          </a:xfrm>
        </p:spPr>
        <p:txBody>
          <a:bodyPr/>
          <a:lstStyle/>
          <a:p>
            <a:r>
              <a:rPr lang="en-US" dirty="0">
                <a:latin typeface="Adobe Garamond Pro" panose="02020502060506020403" pitchFamily="18" charset="0"/>
              </a:rPr>
              <a:t>Technologies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D250C9-D160-40EF-A99A-CE4976A75D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8190" y="1773632"/>
            <a:ext cx="10775619" cy="4228758"/>
          </a:xfrm>
        </p:spPr>
        <p:txBody>
          <a:bodyPr>
            <a:normAutofit/>
          </a:bodyPr>
          <a:lstStyle/>
          <a:p>
            <a:r>
              <a:rPr lang="en-GB" dirty="0">
                <a:latin typeface="Adobe Garamond Pro" panose="02020502060506020403" pitchFamily="18" charset="0"/>
              </a:rPr>
              <a:t>The technologies I have learnt for this project;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2000" dirty="0">
                <a:latin typeface="Adobe Garamond Pro" panose="02020502060506020403" pitchFamily="18" charset="0"/>
              </a:rPr>
              <a:t>Git – Version Control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2000" dirty="0">
                <a:latin typeface="Adobe Garamond Pro" panose="02020502060506020403" pitchFamily="18" charset="0"/>
              </a:rPr>
              <a:t>Markdown – Used to create README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2000" dirty="0">
                <a:latin typeface="Adobe Garamond Pro" panose="02020502060506020403" pitchFamily="18" charset="0"/>
              </a:rPr>
              <a:t>H2 is a relational database management system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2000" dirty="0">
                <a:latin typeface="Adobe Garamond Pro" panose="02020502060506020403" pitchFamily="18" charset="0"/>
              </a:rPr>
              <a:t>Spring Boot – Used to code the backend of the To-do Project (Java)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2000" dirty="0">
                <a:latin typeface="Adobe Garamond Pro" panose="02020502060506020403" pitchFamily="18" charset="0"/>
              </a:rPr>
              <a:t>HTML/CSS/JAVASCRIPT – was used to create the front end of the application.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2000" dirty="0">
                <a:latin typeface="Adobe Garamond Pro" panose="02020502060506020403" pitchFamily="18" charset="0"/>
              </a:rPr>
              <a:t>Jira – Used to create the two sprints and keep track of user stories and tasks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2000" dirty="0">
                <a:latin typeface="Adobe Garamond Pro" panose="02020502060506020403" pitchFamily="18" charset="0"/>
              </a:rPr>
              <a:t>Maven – Used to download Java libraries and Maven plugins &amp; store them in a local cache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2000" dirty="0">
                <a:latin typeface="Adobe Garamond Pro" panose="02020502060506020403" pitchFamily="18" charset="0"/>
              </a:rPr>
              <a:t>Testing (Mockito / Junit / Selenium 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2000" dirty="0">
                <a:latin typeface="Adobe Garamond Pro" panose="02020502060506020403" pitchFamily="18" charset="0"/>
              </a:rPr>
              <a:t>Postman – API development view. Alongside SWAGGER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2000" dirty="0">
                <a:latin typeface="Adobe Garamond Pro" panose="02020502060506020403" pitchFamily="18" charset="0"/>
              </a:rPr>
              <a:t>SonarQube – to analyse code against best practice standards and then improve the code.</a:t>
            </a:r>
          </a:p>
        </p:txBody>
      </p:sp>
      <p:pic>
        <p:nvPicPr>
          <p:cNvPr id="4098" name="Picture 2" descr="Git - Logo Downloads">
            <a:extLst>
              <a:ext uri="{FF2B5EF4-FFF2-40B4-BE49-F238E27FC236}">
                <a16:creationId xmlns:a16="http://schemas.microsoft.com/office/drawing/2014/main" id="{B7D80BC0-8E41-4AE1-8718-D7DABEA047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3422" y="6311393"/>
            <a:ext cx="776833" cy="324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New Plugin: Markdown – PeepSo">
            <a:extLst>
              <a:ext uri="{FF2B5EF4-FFF2-40B4-BE49-F238E27FC236}">
                <a16:creationId xmlns:a16="http://schemas.microsoft.com/office/drawing/2014/main" id="{CDEAF9D6-4793-4C55-AEDE-DBFC7E0A3D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8238" y="6269467"/>
            <a:ext cx="1020608" cy="408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Download MySQL Logo in SVG Vector or PNG File Format - Logo.wine">
            <a:extLst>
              <a:ext uri="{FF2B5EF4-FFF2-40B4-BE49-F238E27FC236}">
                <a16:creationId xmlns:a16="http://schemas.microsoft.com/office/drawing/2014/main" id="{59CF1A1C-4286-4A49-8017-C501E2968A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0597" y="6131103"/>
            <a:ext cx="819911" cy="546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2" name="Picture 16" descr="Press Kit | Atlassian">
            <a:extLst>
              <a:ext uri="{FF2B5EF4-FFF2-40B4-BE49-F238E27FC236}">
                <a16:creationId xmlns:a16="http://schemas.microsoft.com/office/drawing/2014/main" id="{0B650468-46AF-4CEB-96E8-573DBAE036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6197" y="6311393"/>
            <a:ext cx="1639957" cy="214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6" name="Picture 20" descr="Java – Logos Download">
            <a:extLst>
              <a:ext uri="{FF2B5EF4-FFF2-40B4-BE49-F238E27FC236}">
                <a16:creationId xmlns:a16="http://schemas.microsoft.com/office/drawing/2014/main" id="{49021CCB-CB78-4DB3-A4CC-F080144CCB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7096" y="6067063"/>
            <a:ext cx="1016000" cy="568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0" name="Picture 24" descr="Configure Maven Miror - Visual Studio Marketplace">
            <a:extLst>
              <a:ext uri="{FF2B5EF4-FFF2-40B4-BE49-F238E27FC236}">
                <a16:creationId xmlns:a16="http://schemas.microsoft.com/office/drawing/2014/main" id="{E25C5988-8DC3-4D87-9D27-5FC481970A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6782" y="5906915"/>
            <a:ext cx="728870" cy="728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960838D-89A3-4D70-8440-F3BA2C2B17C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1432" y="5963305"/>
            <a:ext cx="1080257" cy="59138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B8FCF82-0768-410E-8C2D-5EE0117F278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963" y="5934267"/>
            <a:ext cx="1589168" cy="83431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A131C05-3F83-4EC8-97ED-4204B87C7A5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1033" y="5899280"/>
            <a:ext cx="788803" cy="824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454800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4B0F7-67C6-4CC7-8F9D-32427ACA68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latin typeface="Adobe Garamond Pro" panose="02020502060506020403" pitchFamily="18" charset="0"/>
              </a:rPr>
              <a:t>Continuous Integration</a:t>
            </a:r>
            <a:endParaRPr lang="en-US" dirty="0">
              <a:latin typeface="Adobe Garamond Pro" panose="02020502060506020403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63C5B9-030B-474D-8FFA-79B5071EED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7224" y="1904999"/>
            <a:ext cx="10668000" cy="3048001"/>
          </a:xfrm>
        </p:spPr>
        <p:txBody>
          <a:bodyPr/>
          <a:lstStyle/>
          <a:p>
            <a:r>
              <a:rPr lang="en-GB" dirty="0">
                <a:latin typeface="Adobe Garamond Pro" panose="02020502060506020403" pitchFamily="18" charset="0"/>
              </a:rPr>
              <a:t>GitHub was used for Version Control and continuous integration. This was done by using feature / dev concept model. Pull Request and Merging into Master</a:t>
            </a:r>
          </a:p>
          <a:p>
            <a:pPr marL="0" indent="0">
              <a:buNone/>
            </a:pPr>
            <a:endParaRPr lang="en-GB" dirty="0">
              <a:latin typeface="Adobe Garamond Pro" panose="02020502060506020403" pitchFamily="18" charset="0"/>
            </a:endParaRPr>
          </a:p>
          <a:p>
            <a:endParaRPr lang="en-GB" dirty="0">
              <a:latin typeface="Adobe Garamond Pro" panose="02020502060506020403" pitchFamily="18" charset="0"/>
            </a:endParaRPr>
          </a:p>
          <a:p>
            <a:pPr marL="0" indent="0">
              <a:buNone/>
            </a:pPr>
            <a:endParaRPr lang="en-US" dirty="0">
              <a:latin typeface="Adobe Garamond Pro" panose="02020502060506020403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0009CC-48E3-4F12-8B04-51D2001C37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449" y="2751350"/>
            <a:ext cx="3552851" cy="37147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AE9579B-A1BF-422E-BED0-12D59C3028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8482" y="3677991"/>
            <a:ext cx="6016440" cy="2730654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A08FE8D-EAF0-4301-AD39-FEE65EEFB857}"/>
              </a:ext>
            </a:extLst>
          </p:cNvPr>
          <p:cNvSpPr txBox="1">
            <a:spLocks/>
          </p:cNvSpPr>
          <p:nvPr/>
        </p:nvSpPr>
        <p:spPr>
          <a:xfrm>
            <a:off x="5800725" y="2975881"/>
            <a:ext cx="4391024" cy="12545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85000"/>
              </a:lnSpc>
              <a:spcBef>
                <a:spcPts val="1300"/>
              </a:spcBef>
              <a:buFont typeface="Arial" pitchFamily="34" charset="0"/>
              <a:buChar char=" 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7472" indent="-3429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48640" indent="-54864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20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22960" indent="-82296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97280" indent="-109728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2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4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6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8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latin typeface="Adobe Garamond Pro" panose="02020502060506020403" pitchFamily="18" charset="0"/>
              </a:rPr>
              <a:t>Splitting branches by Epics </a:t>
            </a:r>
          </a:p>
        </p:txBody>
      </p:sp>
    </p:spTree>
    <p:extLst>
      <p:ext uri="{BB962C8B-B14F-4D97-AF65-F5344CB8AC3E}">
        <p14:creationId xmlns:p14="http://schemas.microsoft.com/office/powerpoint/2010/main" val="2058781246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4B0F7-67C6-4CC7-8F9D-32427ACA68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latin typeface="Adobe Garamond Pro" panose="02020502060506020403" pitchFamily="18" charset="0"/>
              </a:rPr>
              <a:t>Markdown README</a:t>
            </a:r>
            <a:endParaRPr lang="en-US" dirty="0">
              <a:latin typeface="Adobe Garamond Pro" panose="02020502060506020403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4FAB65D-9CC6-4FB8-AB88-5ED36EC17E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404" y="1897915"/>
            <a:ext cx="6483521" cy="413549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C7207FB-E1F6-46A9-BC8B-9178C34AAD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4371" y="1680569"/>
            <a:ext cx="6231791" cy="4635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511599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906ED-DCCA-4511-B436-DC8BE0C0B3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8118" y="2817233"/>
            <a:ext cx="6414523" cy="1223534"/>
          </a:xfrm>
        </p:spPr>
        <p:txBody>
          <a:bodyPr>
            <a:normAutofit/>
          </a:bodyPr>
          <a:lstStyle/>
          <a:p>
            <a:pPr algn="ctr"/>
            <a:r>
              <a:rPr lang="en-GB" sz="8000" dirty="0">
                <a:latin typeface="Adobe Garamond Pro" panose="02020502060506020403" pitchFamily="18" charset="0"/>
              </a:rPr>
              <a:t>Database</a:t>
            </a:r>
            <a:endParaRPr lang="en-US" sz="8000" dirty="0">
              <a:latin typeface="Adobe Garamond Pro" panose="02020502060506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3286523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4B0F7-67C6-4CC7-8F9D-32427ACA68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latin typeface="Adobe Garamond Pro" panose="02020502060506020403" pitchFamily="18" charset="0"/>
              </a:rPr>
              <a:t>H2  Database</a:t>
            </a:r>
            <a:endParaRPr lang="en-US" dirty="0">
              <a:latin typeface="Adobe Garamond Pro" panose="02020502060506020403" pitchFamily="18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8D904C0-859D-428A-BD12-D80BCC1C96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7224" y="1904999"/>
            <a:ext cx="10668000" cy="3048001"/>
          </a:xfrm>
        </p:spPr>
        <p:txBody>
          <a:bodyPr/>
          <a:lstStyle/>
          <a:p>
            <a:pPr marL="0" indent="0">
              <a:buNone/>
            </a:pPr>
            <a:r>
              <a:rPr lang="en-GB" dirty="0">
                <a:latin typeface="Adobe Garamond Pro" panose="02020502060506020403" pitchFamily="18" charset="0"/>
              </a:rPr>
              <a:t>Relational database management system which was embedded into the To Do application.</a:t>
            </a:r>
            <a:endParaRPr lang="en-US" dirty="0">
              <a:latin typeface="Adobe Garamond Pro" panose="02020502060506020403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A2E8CC-BF57-47C4-AC5E-6C8231E48A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107" y="3063143"/>
            <a:ext cx="5720600" cy="35254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222DD47-E22C-4331-A20D-8D141A1ABF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2854" y="2826199"/>
            <a:ext cx="4596316" cy="3664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300655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906ED-DCCA-4511-B436-DC8BE0C0B3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8118" y="2817233"/>
            <a:ext cx="6414523" cy="1223534"/>
          </a:xfrm>
        </p:spPr>
        <p:txBody>
          <a:bodyPr>
            <a:normAutofit/>
          </a:bodyPr>
          <a:lstStyle/>
          <a:p>
            <a:pPr algn="ctr"/>
            <a:r>
              <a:rPr lang="en-GB" sz="8000" dirty="0">
                <a:latin typeface="Adobe Garamond Pro" panose="02020502060506020403" pitchFamily="18" charset="0"/>
              </a:rPr>
              <a:t>Back-end</a:t>
            </a:r>
            <a:endParaRPr lang="en-US" sz="8000" dirty="0">
              <a:latin typeface="Adobe Garamond Pro" panose="02020502060506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4903130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EF93AD-369B-4475-9AD6-06A80D8186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Spring Boot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494DD6F6-5AF5-4284-AC30-AC29E0FFF7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530"/>
          <a:stretch/>
        </p:blipFill>
        <p:spPr>
          <a:xfrm>
            <a:off x="676275" y="2022884"/>
            <a:ext cx="10801629" cy="2161312"/>
          </a:xfr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7C38DDC-A372-4D0A-B777-CA2070A2CEC1}"/>
              </a:ext>
            </a:extLst>
          </p:cNvPr>
          <p:cNvSpPr txBox="1"/>
          <p:nvPr/>
        </p:nvSpPr>
        <p:spPr>
          <a:xfrm>
            <a:off x="288362" y="4376958"/>
            <a:ext cx="6096698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API transfers the data between frontend and backend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Controller - generates the http request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Controller has a services - which stores the main logic of the application.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Services calls on the repo which extracts from the database.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Repo - DAO connection to database.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53080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E10DFE-807A-4F74-97CD-C9D6D497C4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132" y="542013"/>
            <a:ext cx="1449161" cy="543838"/>
          </a:xfrm>
        </p:spPr>
        <p:txBody>
          <a:bodyPr/>
          <a:lstStyle/>
          <a:p>
            <a:r>
              <a:rPr lang="en-US" dirty="0"/>
              <a:t>DTO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39722E-9D9D-4535-BFA0-58D9DB202C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926" y="863439"/>
            <a:ext cx="4259376" cy="314930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7622747-8FA8-46CF-884E-B1F3575B20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2679" y="913584"/>
            <a:ext cx="6445704" cy="1926576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50465D9-030C-4515-AFE4-7EF1EADF97F8}"/>
              </a:ext>
            </a:extLst>
          </p:cNvPr>
          <p:cNvSpPr txBox="1">
            <a:spLocks/>
          </p:cNvSpPr>
          <p:nvPr/>
        </p:nvSpPr>
        <p:spPr>
          <a:xfrm>
            <a:off x="589190" y="453567"/>
            <a:ext cx="1449161" cy="5438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85000"/>
              </a:lnSpc>
              <a:spcBef>
                <a:spcPts val="1300"/>
              </a:spcBef>
              <a:buFont typeface="Arial" pitchFamily="34" charset="0"/>
              <a:buChar char=" 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7472" indent="-3429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48640" indent="-54864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20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22960" indent="-82296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97280" indent="-109728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2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4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6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8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Domain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0DB6DA5-5A8A-42A9-A7EF-3B1B37220B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0999" y="3526056"/>
            <a:ext cx="5437940" cy="1330099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65C01A3-DE12-4540-AED0-48DE7F076CDA}"/>
              </a:ext>
            </a:extLst>
          </p:cNvPr>
          <p:cNvSpPr txBox="1">
            <a:spLocks/>
          </p:cNvSpPr>
          <p:nvPr/>
        </p:nvSpPr>
        <p:spPr>
          <a:xfrm>
            <a:off x="5055054" y="3209013"/>
            <a:ext cx="2015218" cy="543838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91440" indent="-91440" algn="l" defTabSz="914400" rtl="0" eaLnBrk="1" latinLnBrk="0" hangingPunct="1">
              <a:lnSpc>
                <a:spcPct val="85000"/>
              </a:lnSpc>
              <a:spcBef>
                <a:spcPts val="1300"/>
              </a:spcBef>
              <a:buFont typeface="Arial" pitchFamily="34" charset="0"/>
              <a:buChar char=" 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7472" indent="-3429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48640" indent="-54864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20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22960" indent="-82296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97280" indent="-109728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2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4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6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8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CONTROLLER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80E2A29-3B2C-4B80-A960-64EF6D9F83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32190" y="5394320"/>
            <a:ext cx="8367032" cy="1265713"/>
          </a:xfrm>
          <a:prstGeom prst="rect">
            <a:avLst/>
          </a:prstGeom>
        </p:spPr>
      </p:pic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A3A3C84B-B809-49B2-BC68-BAA8F4FDC638}"/>
              </a:ext>
            </a:extLst>
          </p:cNvPr>
          <p:cNvSpPr txBox="1">
            <a:spLocks/>
          </p:cNvSpPr>
          <p:nvPr/>
        </p:nvSpPr>
        <p:spPr>
          <a:xfrm>
            <a:off x="1624012" y="5073415"/>
            <a:ext cx="2015218" cy="5438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85000"/>
              </a:lnSpc>
              <a:spcBef>
                <a:spcPts val="1300"/>
              </a:spcBef>
              <a:buFont typeface="Arial" pitchFamily="34" charset="0"/>
              <a:buChar char=" 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7472" indent="-3429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48640" indent="-54864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20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22960" indent="-82296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97280" indent="-109728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2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4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6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8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SERVICE</a:t>
            </a:r>
          </a:p>
        </p:txBody>
      </p:sp>
    </p:spTree>
    <p:extLst>
      <p:ext uri="{BB962C8B-B14F-4D97-AF65-F5344CB8AC3E}">
        <p14:creationId xmlns:p14="http://schemas.microsoft.com/office/powerpoint/2010/main" val="41210332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906ED-DCCA-4511-B436-DC8BE0C0B3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8118" y="2817233"/>
            <a:ext cx="6414523" cy="1223534"/>
          </a:xfrm>
        </p:spPr>
        <p:txBody>
          <a:bodyPr>
            <a:normAutofit/>
          </a:bodyPr>
          <a:lstStyle/>
          <a:p>
            <a:pPr algn="ctr"/>
            <a:r>
              <a:rPr lang="en-GB" sz="8000" dirty="0">
                <a:latin typeface="Adobe Garamond Pro" panose="02020502060506020403" pitchFamily="18" charset="0"/>
              </a:rPr>
              <a:t>Front-end</a:t>
            </a:r>
            <a:endParaRPr lang="en-US" sz="8000" dirty="0">
              <a:latin typeface="Adobe Garamond Pro" panose="02020502060506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8372547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D5D40-C71A-4F4F-A3F1-7BB563F367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dobe Garamond Pro" panose="02020502060506020403" pitchFamily="18" charset="0"/>
              </a:rPr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665015-F833-4F85-8579-7295C594B5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2288167"/>
            <a:ext cx="10668000" cy="4277312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GB" dirty="0">
                <a:latin typeface="Adobe Garamond Pro" panose="02020502060506020403" pitchFamily="18" charset="0"/>
              </a:rPr>
              <a:t>First Class Degree in Computer Science.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>
                <a:latin typeface="Adobe Garamond Pro" panose="02020502060506020403" pitchFamily="18" charset="0"/>
              </a:rPr>
              <a:t>Background in SQL.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>
                <a:latin typeface="Adobe Garamond Pro" panose="02020502060506020403" pitchFamily="18" charset="0"/>
              </a:rPr>
              <a:t>Problem Solving.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>
                <a:latin typeface="Adobe Garamond Pro" panose="02020502060506020403" pitchFamily="18" charset="0"/>
              </a:rPr>
              <a:t>Creativity is everything to me. 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GB" dirty="0">
                <a:latin typeface="Adobe Garamond Pro" panose="02020502060506020403" pitchFamily="18" charset="0"/>
              </a:rPr>
              <a:t>Web Design, Graphic Design, Documentary Making. YouTube.</a:t>
            </a:r>
          </a:p>
          <a:p>
            <a:pPr marL="0" lvl="2" indent="0">
              <a:buNone/>
            </a:pPr>
            <a:endParaRPr lang="en-GB" dirty="0">
              <a:latin typeface="Adobe Garamond Pro" panose="02020502060506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9977155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15A01-414E-40E2-BE4B-95C763F3FD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45" y="873953"/>
            <a:ext cx="9144000" cy="1263649"/>
          </a:xfrm>
        </p:spPr>
        <p:txBody>
          <a:bodyPr/>
          <a:lstStyle/>
          <a:p>
            <a:r>
              <a:rPr lang="en-US" dirty="0">
                <a:latin typeface="Adobe Garamond Pro" panose="02020502060506020403" pitchFamily="18" charset="0"/>
              </a:rPr>
              <a:t>HTML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206022-7565-48AD-B415-8DC2C737CC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3910" y="1505777"/>
            <a:ext cx="6174092" cy="468863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FAFF176-048F-4049-BC33-1BEC6A670D53}"/>
              </a:ext>
            </a:extLst>
          </p:cNvPr>
          <p:cNvSpPr txBox="1"/>
          <p:nvPr/>
        </p:nvSpPr>
        <p:spPr>
          <a:xfrm>
            <a:off x="867089" y="2256821"/>
            <a:ext cx="387636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latin typeface="Adobe Garamond Pro" panose="02020502060506020403" pitchFamily="18" charset="0"/>
              </a:rPr>
              <a:t>Use of tables to organise the data received from the API.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400" dirty="0">
              <a:latin typeface="Adobe Garamond Pro" panose="02020502060506020403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latin typeface="Adobe Garamond Pro" panose="02020502060506020403" pitchFamily="18" charset="0"/>
              </a:rPr>
              <a:t>Simple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latin typeface="Adobe Garamond Pro" panose="02020502060506020403" pitchFamily="18" charset="0"/>
              </a:rPr>
              <a:t>Minimalistic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latin typeface="Adobe Garamond Pro" panose="02020502060506020403" pitchFamily="18" charset="0"/>
              </a:rPr>
              <a:t>User-friendly. </a:t>
            </a:r>
          </a:p>
        </p:txBody>
      </p:sp>
    </p:spTree>
    <p:extLst>
      <p:ext uri="{BB962C8B-B14F-4D97-AF65-F5344CB8AC3E}">
        <p14:creationId xmlns:p14="http://schemas.microsoft.com/office/powerpoint/2010/main" val="3048339395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15A01-414E-40E2-BE4B-95C763F3FD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45" y="873953"/>
            <a:ext cx="9144000" cy="1263649"/>
          </a:xfrm>
        </p:spPr>
        <p:txBody>
          <a:bodyPr/>
          <a:lstStyle/>
          <a:p>
            <a:r>
              <a:rPr lang="en-US" dirty="0">
                <a:latin typeface="Adobe Garamond Pro" panose="02020502060506020403" pitchFamily="18" charset="0"/>
              </a:rPr>
              <a:t>JAVASCRIPT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AFF176-048F-4049-BC33-1BEC6A670D53}"/>
              </a:ext>
            </a:extLst>
          </p:cNvPr>
          <p:cNvSpPr txBox="1"/>
          <p:nvPr/>
        </p:nvSpPr>
        <p:spPr>
          <a:xfrm>
            <a:off x="867089" y="2256821"/>
            <a:ext cx="3876361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latin typeface="Adobe Garamond Pro" panose="02020502060506020403" pitchFamily="18" charset="0"/>
              </a:rPr>
              <a:t>API request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latin typeface="Adobe Garamond Pro" panose="02020502060506020403" pitchFamily="18" charset="0"/>
              </a:rPr>
              <a:t>Creating A Task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latin typeface="Adobe Garamond Pro" panose="02020502060506020403" pitchFamily="18" charset="0"/>
              </a:rPr>
              <a:t>Using DOM through HTML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latin typeface="Adobe Garamond Pro" panose="02020502060506020403" pitchFamily="18" charset="0"/>
              </a:rPr>
              <a:t>Displaying the data consistently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latin typeface="Adobe Garamond Pro" panose="02020502060506020403" pitchFamily="18" charset="0"/>
              </a:rPr>
              <a:t>Refresh to update website seamlessly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5C6ED2-F7E7-4A58-AA72-559DD6C00F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0021" y="310431"/>
            <a:ext cx="6615793" cy="205177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2C073BE-A7D3-44EE-9F37-5DFC67E955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117908"/>
            <a:ext cx="3656278" cy="4429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975069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15A01-414E-40E2-BE4B-95C763F3FD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45" y="873953"/>
            <a:ext cx="9144000" cy="1263649"/>
          </a:xfrm>
        </p:spPr>
        <p:txBody>
          <a:bodyPr/>
          <a:lstStyle/>
          <a:p>
            <a:r>
              <a:rPr lang="en-US" dirty="0">
                <a:latin typeface="Adobe Garamond Pro" panose="02020502060506020403" pitchFamily="18" charset="0"/>
              </a:rPr>
              <a:t>CSS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823C42-BB81-42B9-B982-7004BFD3FA9C}"/>
              </a:ext>
            </a:extLst>
          </p:cNvPr>
          <p:cNvSpPr txBox="1"/>
          <p:nvPr/>
        </p:nvSpPr>
        <p:spPr>
          <a:xfrm>
            <a:off x="867089" y="2256821"/>
            <a:ext cx="962467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dobe Garamond Pro" panose="02020502060506020403" pitchFamily="18" charset="0"/>
              </a:rPr>
              <a:t>Understanding design</a:t>
            </a:r>
            <a:r>
              <a:rPr lang="en-US" sz="1800" dirty="0">
                <a:solidFill>
                  <a:srgbClr val="F9FAF4"/>
                </a:solidFill>
                <a:latin typeface="Consolas" panose="020B0609020204030204" pitchFamily="49" charset="0"/>
              </a:rPr>
              <a:t>}</a:t>
            </a:r>
            <a:endParaRPr lang="en-US" sz="2400" dirty="0">
              <a:latin typeface="Adobe Garamond Pro" panose="02020502060506020403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dobe Garamond Pro" panose="02020502060506020403" pitchFamily="18" charset="0"/>
              </a:rPr>
              <a:t>Minimalistic Design approach.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44E2B6-B1E6-47E7-8DF8-12273EC8F2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6810" y="1093391"/>
            <a:ext cx="5677902" cy="5103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645742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21F7A3-941E-4685-8E8E-B502DD324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 Website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CF180A2-BED7-4125-A8CD-DD23A7D836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443" y="2105252"/>
            <a:ext cx="8652397" cy="3767137"/>
          </a:xfrm>
        </p:spPr>
      </p:pic>
    </p:spTree>
    <p:extLst>
      <p:ext uri="{BB962C8B-B14F-4D97-AF65-F5344CB8AC3E}">
        <p14:creationId xmlns:p14="http://schemas.microsoft.com/office/powerpoint/2010/main" val="28109932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906ED-DCCA-4511-B436-DC8BE0C0B3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8118" y="2817233"/>
            <a:ext cx="6414523" cy="1223534"/>
          </a:xfrm>
        </p:spPr>
        <p:txBody>
          <a:bodyPr>
            <a:normAutofit/>
          </a:bodyPr>
          <a:lstStyle/>
          <a:p>
            <a:pPr algn="ctr"/>
            <a:r>
              <a:rPr lang="en-GB" sz="8000" dirty="0">
                <a:latin typeface="Adobe Garamond Pro" panose="02020502060506020403" pitchFamily="18" charset="0"/>
              </a:rPr>
              <a:t>Demonstration</a:t>
            </a:r>
            <a:endParaRPr lang="en-US" sz="8000" dirty="0">
              <a:latin typeface="Adobe Garamond Pro" panose="02020502060506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6129930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15A01-414E-40E2-BE4B-95C763F3FD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45" y="873953"/>
            <a:ext cx="9144000" cy="1263649"/>
          </a:xfrm>
        </p:spPr>
        <p:txBody>
          <a:bodyPr/>
          <a:lstStyle/>
          <a:p>
            <a:r>
              <a:rPr lang="en-US" dirty="0">
                <a:latin typeface="Adobe Garamond Pro" panose="02020502060506020403" pitchFamily="18" charset="0"/>
              </a:rPr>
              <a:t>Testing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823C42-BB81-42B9-B982-7004BFD3FA9C}"/>
              </a:ext>
            </a:extLst>
          </p:cNvPr>
          <p:cNvSpPr txBox="1"/>
          <p:nvPr/>
        </p:nvSpPr>
        <p:spPr>
          <a:xfrm>
            <a:off x="914760" y="1810455"/>
            <a:ext cx="3053084" cy="36009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latin typeface="Adobe Garamond Pro" panose="02020502060506020403" pitchFamily="18" charset="0"/>
              </a:rPr>
              <a:t>Unit Testing</a:t>
            </a:r>
          </a:p>
          <a:p>
            <a:endParaRPr lang="en-GB" sz="2400" dirty="0">
              <a:latin typeface="Adobe Garamond Pro" panose="02020502060506020403" pitchFamily="18" charset="0"/>
            </a:endParaRPr>
          </a:p>
          <a:p>
            <a:r>
              <a:rPr lang="en-GB" sz="2400" dirty="0">
                <a:latin typeface="Adobe Garamond Pro" panose="02020502060506020403" pitchFamily="18" charset="0"/>
              </a:rPr>
              <a:t>was used to check and test individual Units of code in order to validate whether code performs as expected</a:t>
            </a:r>
          </a:p>
          <a:p>
            <a:pPr algn="l"/>
            <a:endParaRPr lang="en-US" i="1" dirty="0">
              <a:solidFill>
                <a:srgbClr val="A0A0A0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sz="1400" dirty="0">
                <a:solidFill>
                  <a:srgbClr val="F9FAF4"/>
                </a:solidFill>
                <a:latin typeface="Consolas" panose="020B0609020204030204" pitchFamily="49" charset="0"/>
              </a:rPr>
              <a:t>		}</a:t>
            </a:r>
          </a:p>
          <a:p>
            <a:pPr algn="l"/>
            <a:r>
              <a:rPr lang="en-US" sz="1400" dirty="0">
                <a:solidFill>
                  <a:srgbClr val="F9FAF4"/>
                </a:solidFill>
                <a:latin typeface="Consolas" panose="020B0609020204030204" pitchFamily="49" charset="0"/>
              </a:rPr>
              <a:t>	}</a:t>
            </a:r>
          </a:p>
          <a:p>
            <a:pPr algn="l"/>
            <a:r>
              <a:rPr lang="en-US" sz="1400" dirty="0">
                <a:solidFill>
                  <a:srgbClr val="F9FAF4"/>
                </a:solidFill>
                <a:latin typeface="Consolas" panose="020B0609020204030204" pitchFamily="49" charset="0"/>
              </a:rPr>
              <a:t>}</a:t>
            </a:r>
            <a:endParaRPr lang="en-GB" sz="1400" dirty="0">
              <a:latin typeface="Adobe Garamond Pro" panose="02020502060506020403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0C3DB7-5B93-4AFF-A4F8-5D0BB3B86E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7844" y="1922689"/>
            <a:ext cx="7961368" cy="3153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303760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15A01-414E-40E2-BE4B-95C763F3FD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45" y="873953"/>
            <a:ext cx="9144000" cy="1263649"/>
          </a:xfrm>
        </p:spPr>
        <p:txBody>
          <a:bodyPr/>
          <a:lstStyle/>
          <a:p>
            <a:r>
              <a:rPr lang="en-US" dirty="0">
                <a:latin typeface="Adobe Garamond Pro" panose="02020502060506020403" pitchFamily="18" charset="0"/>
              </a:rPr>
              <a:t>Testing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823C42-BB81-42B9-B982-7004BFD3FA9C}"/>
              </a:ext>
            </a:extLst>
          </p:cNvPr>
          <p:cNvSpPr txBox="1"/>
          <p:nvPr/>
        </p:nvSpPr>
        <p:spPr>
          <a:xfrm>
            <a:off x="867089" y="2256821"/>
            <a:ext cx="962467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latin typeface="Adobe Garamond Pro" panose="02020502060506020403" pitchFamily="18" charset="0"/>
              </a:rPr>
              <a:t>Integration Testing  </a:t>
            </a:r>
          </a:p>
          <a:p>
            <a:endParaRPr lang="en-GB" sz="2400" dirty="0">
              <a:latin typeface="Adobe Garamond Pro" panose="02020502060506020403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DB246F-D40F-43A6-AA0E-7589832DBF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1575" y="2701794"/>
            <a:ext cx="9383486" cy="4021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765170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15A01-414E-40E2-BE4B-95C763F3FD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45" y="873953"/>
            <a:ext cx="9144000" cy="1263649"/>
          </a:xfrm>
        </p:spPr>
        <p:txBody>
          <a:bodyPr/>
          <a:lstStyle/>
          <a:p>
            <a:r>
              <a:rPr lang="en-US" dirty="0">
                <a:latin typeface="Adobe Garamond Pro" panose="02020502060506020403" pitchFamily="18" charset="0"/>
              </a:rPr>
              <a:t>Testing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823C42-BB81-42B9-B982-7004BFD3FA9C}"/>
              </a:ext>
            </a:extLst>
          </p:cNvPr>
          <p:cNvSpPr txBox="1"/>
          <p:nvPr/>
        </p:nvSpPr>
        <p:spPr>
          <a:xfrm>
            <a:off x="914760" y="1810455"/>
            <a:ext cx="3053084" cy="4339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latin typeface="Adobe Garamond Pro" panose="02020502060506020403" pitchFamily="18" charset="0"/>
              </a:rPr>
              <a:t>Automated Testing </a:t>
            </a:r>
          </a:p>
          <a:p>
            <a:endParaRPr lang="en-GB" sz="2400" dirty="0">
              <a:latin typeface="Adobe Garamond Pro" panose="02020502060506020403" pitchFamily="18" charset="0"/>
            </a:endParaRPr>
          </a:p>
          <a:p>
            <a:r>
              <a:rPr lang="en-US" sz="2400" dirty="0">
                <a:latin typeface="Adobe Garamond Pro" panose="02020502060506020403" pitchFamily="18" charset="0"/>
              </a:rPr>
              <a:t>Was used to translate User Stories into automated tests. This would ensure that all user acceptance stories were working as per design. </a:t>
            </a:r>
            <a:endParaRPr lang="en-US" sz="1800" i="1" dirty="0">
              <a:solidFill>
                <a:srgbClr val="A0A0A0"/>
              </a:solidFill>
              <a:latin typeface="Consolas" panose="020B0609020204030204" pitchFamily="49" charset="0"/>
            </a:endParaRPr>
          </a:p>
          <a:p>
            <a:pPr algn="l"/>
            <a:endParaRPr lang="en-US" i="1" dirty="0">
              <a:solidFill>
                <a:srgbClr val="A0A0A0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sz="1400" dirty="0">
                <a:solidFill>
                  <a:srgbClr val="F9FAF4"/>
                </a:solidFill>
                <a:latin typeface="Consolas" panose="020B0609020204030204" pitchFamily="49" charset="0"/>
              </a:rPr>
              <a:t>		}</a:t>
            </a:r>
          </a:p>
          <a:p>
            <a:pPr algn="l"/>
            <a:r>
              <a:rPr lang="en-US" sz="1400" dirty="0">
                <a:solidFill>
                  <a:srgbClr val="F9FAF4"/>
                </a:solidFill>
                <a:latin typeface="Consolas" panose="020B0609020204030204" pitchFamily="49" charset="0"/>
              </a:rPr>
              <a:t>	}</a:t>
            </a:r>
          </a:p>
          <a:p>
            <a:pPr algn="l"/>
            <a:r>
              <a:rPr lang="en-US" sz="1400" dirty="0">
                <a:solidFill>
                  <a:srgbClr val="F9FAF4"/>
                </a:solidFill>
                <a:latin typeface="Consolas" panose="020B0609020204030204" pitchFamily="49" charset="0"/>
              </a:rPr>
              <a:t>}</a:t>
            </a:r>
            <a:endParaRPr lang="en-GB" sz="1400" dirty="0">
              <a:latin typeface="Adobe Garamond Pro" panose="02020502060506020403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363C41-4842-4996-9293-64F886940D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0960" y="1620914"/>
            <a:ext cx="7214367" cy="4828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535107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9258ACF-D4D6-45AF-9159-FA99CD4617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223" y="859199"/>
            <a:ext cx="10524879" cy="4921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963199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15A01-414E-40E2-BE4B-95C763F3F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dobe Garamond Pro" panose="02020502060506020403" pitchFamily="18" charset="0"/>
              </a:rPr>
              <a:t>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542532-268B-4348-8ACC-1C2F5CCF39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999" y="1757868"/>
            <a:ext cx="10668000" cy="3048001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Adobe Garamond Pro" panose="02020502060506020403" pitchFamily="18" charset="0"/>
              </a:rPr>
              <a:t>Project Coverage.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067518D-BEFC-40FF-BECF-88F1F2715D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999" y="2751693"/>
            <a:ext cx="8963091" cy="2938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973568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32AE6A-BC6F-4329-8BE6-2D26BDBA1B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2873D6-B285-4989-9159-5BDBEB790A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 To Create a full stack web application using the 3 tier architecture system.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 The Application is a To-Do List which Allows users to Create, Read, Update, Delete their tasks and interact with the website. 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800" dirty="0"/>
          </a:p>
          <a:p>
            <a:pPr>
              <a:buFont typeface="Arial" panose="020B0604020202020204" pitchFamily="34" charset="0"/>
              <a:buChar char="•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2088894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15A01-414E-40E2-BE4B-95C763F3F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dobe Garamond Pro" panose="02020502060506020403" pitchFamily="18" charset="0"/>
              </a:rPr>
              <a:t>Improving the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542532-268B-4348-8ACC-1C2F5CCF39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999" y="1757868"/>
            <a:ext cx="10668000" cy="3048001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Adobe Garamond Pro" panose="02020502060506020403" pitchFamily="18" charset="0"/>
              </a:rPr>
              <a:t>Sonar Cube was used to analyze the project code and test it against industry's standard. This was then used to improve the code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C308D6-1FC7-49D9-B57C-69FFAD11EE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999" y="2589187"/>
            <a:ext cx="9167132" cy="3895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518952"/>
      </p:ext>
    </p:extLst>
  </p:cSld>
  <p:clrMapOvr>
    <a:masterClrMapping/>
  </p:clrMapOvr>
  <p:transition spd="slow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15A01-414E-40E2-BE4B-95C763F3F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dobe Garamond Pro" panose="02020502060506020403" pitchFamily="18" charset="0"/>
              </a:rPr>
              <a:t>Improving the project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3A70351-D0A7-47ED-809C-F3D0B29B5F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267" y="1846061"/>
            <a:ext cx="8321741" cy="4820078"/>
          </a:xfrm>
          <a:prstGeom prst="rect">
            <a:avLst/>
          </a:prstGeom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C1FC5995-59EF-456F-955B-E4D4E76769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78965" y="1757868"/>
            <a:ext cx="2451034" cy="3177443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Adobe Garamond Pro" panose="02020502060506020403" pitchFamily="18" charset="0"/>
              </a:rPr>
              <a:t>Test-driven development to further improve the application</a:t>
            </a:r>
          </a:p>
        </p:txBody>
      </p:sp>
    </p:spTree>
    <p:extLst>
      <p:ext uri="{BB962C8B-B14F-4D97-AF65-F5344CB8AC3E}">
        <p14:creationId xmlns:p14="http://schemas.microsoft.com/office/powerpoint/2010/main" val="835477442"/>
      </p:ext>
    </p:extLst>
  </p:cSld>
  <p:clrMapOvr>
    <a:masterClrMapping/>
  </p:clrMapOvr>
  <p:transition spd="slow">
    <p:push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BA8872-DFC0-4A4A-9B38-4648C59F9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dobe Garamond Pro" panose="02020502060506020403" pitchFamily="18" charset="0"/>
              </a:rPr>
              <a:t>Sprint Review 1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59FA7CC-6B06-42BF-9344-F1DEC756C8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344" y="1842256"/>
            <a:ext cx="11215312" cy="4516211"/>
          </a:xfrm>
        </p:spPr>
      </p:pic>
    </p:spTree>
    <p:extLst>
      <p:ext uri="{BB962C8B-B14F-4D97-AF65-F5344CB8AC3E}">
        <p14:creationId xmlns:p14="http://schemas.microsoft.com/office/powerpoint/2010/main" val="623620996"/>
      </p:ext>
    </p:extLst>
  </p:cSld>
  <p:clrMapOvr>
    <a:masterClrMapping/>
  </p:clrMapOvr>
  <p:transition spd="slow">
    <p:push dir="u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BA8872-DFC0-4A4A-9B38-4648C59F9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dobe Garamond Pro" panose="02020502060506020403" pitchFamily="18" charset="0"/>
              </a:rPr>
              <a:t>Sprint Review 2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D36BADC-64A4-4F72-AAFD-847F701D1D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275" y="2056236"/>
            <a:ext cx="10753725" cy="3677390"/>
          </a:xfrm>
        </p:spPr>
      </p:pic>
    </p:spTree>
    <p:extLst>
      <p:ext uri="{BB962C8B-B14F-4D97-AF65-F5344CB8AC3E}">
        <p14:creationId xmlns:p14="http://schemas.microsoft.com/office/powerpoint/2010/main" val="3947367485"/>
      </p:ext>
    </p:extLst>
  </p:cSld>
  <p:clrMapOvr>
    <a:masterClrMapping/>
  </p:clrMapOvr>
  <p:transition spd="slow">
    <p:push dir="u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BA8872-DFC0-4A4A-9B38-4648C59F9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dobe Garamond Pro" panose="02020502060506020403" pitchFamily="18" charset="0"/>
              </a:rPr>
              <a:t>Sprint Review 3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C68EBEA8-C096-47C5-A619-0ACEC8F937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015" y="1850878"/>
            <a:ext cx="10145676" cy="4762194"/>
          </a:xfrm>
        </p:spPr>
      </p:pic>
    </p:spTree>
    <p:extLst>
      <p:ext uri="{BB962C8B-B14F-4D97-AF65-F5344CB8AC3E}">
        <p14:creationId xmlns:p14="http://schemas.microsoft.com/office/powerpoint/2010/main" val="2702768746"/>
      </p:ext>
    </p:extLst>
  </p:cSld>
  <p:clrMapOvr>
    <a:masterClrMapping/>
  </p:clrMapOvr>
  <p:transition spd="slow">
    <p:push dir="u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BA8872-DFC0-4A4A-9B38-4648C59F9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dobe Garamond Pro" panose="02020502060506020403" pitchFamily="18" charset="0"/>
              </a:rPr>
              <a:t>Sprint retrospective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414CF6-2141-4DA1-8024-03D1D45307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1934937"/>
            <a:ext cx="10668000" cy="4591540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>
                <a:latin typeface="Adobe Garamond Pro" panose="02020502060506020403" pitchFamily="18" charset="0"/>
              </a:rPr>
              <a:t>What went right?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>
                <a:latin typeface="Adobe Garamond Pro" panose="02020502060506020403" pitchFamily="18" charset="0"/>
              </a:rPr>
              <a:t>Testing and Time Management.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>
                <a:latin typeface="Adobe Garamond Pro" panose="02020502060506020403" pitchFamily="18" charset="0"/>
              </a:rPr>
              <a:t>Completed all CRUD functionality for the Full Stack Application.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>
                <a:latin typeface="Adobe Garamond Pro" panose="02020502060506020403" pitchFamily="18" charset="0"/>
              </a:rPr>
              <a:t>Built a fully functioning frontend with a focus on design.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>
                <a:latin typeface="Adobe Garamond Pro" panose="02020502060506020403" pitchFamily="18" charset="0"/>
              </a:rPr>
              <a:t>Completed Testing for full application &amp; Improved via SonarQube.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>
                <a:latin typeface="Adobe Garamond Pro" panose="02020502060506020403" pitchFamily="18" charset="0"/>
              </a:rPr>
              <a:t>Met the MVP and then focused on improving.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>
                <a:latin typeface="Adobe Garamond Pro" panose="02020502060506020403" pitchFamily="18" charset="0"/>
              </a:rPr>
              <a:t>What went wrong?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>
                <a:latin typeface="Adobe Garamond Pro" panose="02020502060506020403" pitchFamily="18" charset="0"/>
              </a:rPr>
              <a:t>Wanted to include more features on the website.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>
                <a:latin typeface="Adobe Garamond Pro" panose="02020502060506020403" pitchFamily="18" charset="0"/>
              </a:rPr>
              <a:t>What would we change?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>
                <a:latin typeface="Adobe Garamond Pro" panose="02020502060506020403" pitchFamily="18" charset="0"/>
              </a:rPr>
              <a:t>Include a light mode on the website.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>
                <a:latin typeface="Adobe Garamond Pro" panose="02020502060506020403" pitchFamily="18" charset="0"/>
              </a:rPr>
              <a:t>Improve print ability 	</a:t>
            </a:r>
          </a:p>
        </p:txBody>
      </p:sp>
    </p:spTree>
    <p:extLst>
      <p:ext uri="{BB962C8B-B14F-4D97-AF65-F5344CB8AC3E}">
        <p14:creationId xmlns:p14="http://schemas.microsoft.com/office/powerpoint/2010/main" val="1497758681"/>
      </p:ext>
    </p:extLst>
  </p:cSld>
  <p:clrMapOvr>
    <a:masterClrMapping/>
  </p:clrMapOvr>
  <p:transition spd="slow">
    <p:push dir="u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F4D63-76FE-4A94-9F09-7FF35A69F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dobe Garamond Pro" panose="02020502060506020403" pitchFamily="18" charset="0"/>
              </a:rPr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84A905-1F79-4DC9-A371-20733A86BF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1975757"/>
            <a:ext cx="10668000" cy="4520383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>
                <a:latin typeface="Adobe Garamond Pro" panose="02020502060506020403" pitchFamily="18" charset="0"/>
              </a:rPr>
              <a:t>Project MVP was met successfully.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>
                <a:latin typeface="Adobe Garamond Pro" panose="02020502060506020403" pitchFamily="18" charset="0"/>
              </a:rPr>
              <a:t>Able to create a full stack application with functioning tests.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>
                <a:latin typeface="Adobe Garamond Pro" panose="02020502060506020403" pitchFamily="18" charset="0"/>
              </a:rPr>
              <a:t>Able to solve issues quickly and efficiently to ensure the deadline is met.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>
                <a:latin typeface="Adobe Garamond Pro" panose="02020502060506020403" pitchFamily="18" charset="0"/>
              </a:rPr>
              <a:t>Leant a lot and will continue to add features and testing in my spare time to improve my understanding of all the technologies I learnt.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>
                <a:latin typeface="Adobe Garamond Pro" panose="02020502060506020403" pitchFamily="18" charset="0"/>
              </a:rPr>
              <a:t>Built an understanding on how to take on a Project from ground up.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>
                <a:latin typeface="Adobe Garamond Pro" panose="02020502060506020403" pitchFamily="18" charset="0"/>
              </a:rPr>
              <a:t>Built an understanding of best practices throughout the project.</a:t>
            </a:r>
          </a:p>
          <a:p>
            <a:endParaRPr lang="en-GB" dirty="0">
              <a:latin typeface="Adobe Garamond Pro" panose="02020502060506020403" pitchFamily="18" charset="0"/>
            </a:endParaRPr>
          </a:p>
          <a:p>
            <a:pPr marL="0" indent="0">
              <a:buNone/>
            </a:pPr>
            <a:endParaRPr lang="en-GB" dirty="0">
              <a:latin typeface="Adobe Garamond Pro" panose="02020502060506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4890886"/>
      </p:ext>
    </p:extLst>
  </p:cSld>
  <p:clrMapOvr>
    <a:masterClrMapping/>
  </p:clrMapOvr>
  <p:transition spd="slow">
    <p:push dir="u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A9E8C-B1F9-4CBC-94BF-F93B5F0643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8679" y="1970764"/>
            <a:ext cx="5863628" cy="2160365"/>
          </a:xfrm>
        </p:spPr>
        <p:txBody>
          <a:bodyPr>
            <a:normAutofit fontScale="90000"/>
          </a:bodyPr>
          <a:lstStyle/>
          <a:p>
            <a:r>
              <a:rPr lang="en-US" sz="2200" dirty="0">
                <a:latin typeface="Adobe Garamond Pro" panose="02020502060506020403" pitchFamily="18" charset="0"/>
              </a:rPr>
              <a:t>		    THANK YOU</a:t>
            </a:r>
            <a:br>
              <a:rPr lang="en-US" sz="2200" dirty="0">
                <a:latin typeface="Adobe Garamond Pro" panose="02020502060506020403" pitchFamily="18" charset="0"/>
              </a:rPr>
            </a:br>
            <a:br>
              <a:rPr lang="en-US" sz="8000" dirty="0">
                <a:latin typeface="Adobe Garamond Pro" panose="02020502060506020403" pitchFamily="18" charset="0"/>
              </a:rPr>
            </a:br>
            <a:r>
              <a:rPr lang="en-US" sz="8000" dirty="0">
                <a:latin typeface="Adobe Garamond Pro" panose="02020502060506020403" pitchFamily="18" charset="0"/>
              </a:rPr>
              <a:t>Any Questions?</a:t>
            </a:r>
          </a:p>
        </p:txBody>
      </p:sp>
    </p:spTree>
    <p:extLst>
      <p:ext uri="{BB962C8B-B14F-4D97-AF65-F5344CB8AC3E}">
        <p14:creationId xmlns:p14="http://schemas.microsoft.com/office/powerpoint/2010/main" val="1512091669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88316E-7661-471A-A92E-BBFC5B409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>
                <a:latin typeface="Adobe Garamond Pro" panose="02020502060506020403" pitchFamily="18" charset="0"/>
              </a:rPr>
              <a:t>How did I approach the project specification?</a:t>
            </a:r>
            <a:br>
              <a:rPr lang="en-GB" dirty="0">
                <a:latin typeface="Adobe Garamond Pro" panose="02020502060506020403" pitchFamily="18" charset="0"/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D05949-5616-4694-A0AF-C7B35CD397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61772" lvl="1" indent="-457200">
              <a:buFont typeface="+mj-lt"/>
              <a:buAutoNum type="arabicPeriod"/>
            </a:pPr>
            <a:r>
              <a:rPr lang="en-US" dirty="0">
                <a:latin typeface="Adobe Garamond Pro" panose="02020502060506020403" pitchFamily="18" charset="0"/>
              </a:rPr>
              <a:t>Understanding the project </a:t>
            </a:r>
          </a:p>
          <a:p>
            <a:pPr marL="461772" lvl="1" indent="-457200">
              <a:buFont typeface="+mj-lt"/>
              <a:buAutoNum type="arabicPeriod"/>
            </a:pPr>
            <a:r>
              <a:rPr lang="en-US" dirty="0">
                <a:latin typeface="Adobe Garamond Pro" panose="02020502060506020403" pitchFamily="18" charset="0"/>
              </a:rPr>
              <a:t>Developing a Risk Assessment from that understanding</a:t>
            </a:r>
          </a:p>
          <a:p>
            <a:pPr marL="461772" lvl="1" indent="-457200">
              <a:buFont typeface="+mj-lt"/>
              <a:buAutoNum type="arabicPeriod"/>
            </a:pPr>
            <a:r>
              <a:rPr lang="en-US" dirty="0">
                <a:latin typeface="Adobe Garamond Pro" panose="02020502060506020403" pitchFamily="18" charset="0"/>
              </a:rPr>
              <a:t>Breaking down the MVP</a:t>
            </a:r>
          </a:p>
          <a:p>
            <a:pPr marL="461772" lvl="1" indent="-457200">
              <a:buFont typeface="+mj-lt"/>
              <a:buAutoNum type="arabicPeriod"/>
            </a:pPr>
            <a:r>
              <a:rPr lang="en-US" dirty="0">
                <a:latin typeface="Adobe Garamond Pro" panose="02020502060506020403" pitchFamily="18" charset="0"/>
              </a:rPr>
              <a:t>Initial design process – ERD - UML</a:t>
            </a:r>
          </a:p>
          <a:p>
            <a:pPr marL="461772" lvl="1" indent="-457200">
              <a:buFont typeface="+mj-lt"/>
              <a:buAutoNum type="arabicPeriod"/>
            </a:pPr>
            <a:r>
              <a:rPr lang="en-US" dirty="0">
                <a:latin typeface="Adobe Garamond Pro" panose="02020502060506020403" pitchFamily="18" charset="0"/>
              </a:rPr>
              <a:t>Writing the logical approach to the project down.</a:t>
            </a:r>
          </a:p>
          <a:p>
            <a:pPr marL="461772" lvl="1" indent="-457200">
              <a:buFont typeface="+mj-lt"/>
              <a:buAutoNum type="arabicPeriod"/>
            </a:pPr>
            <a:r>
              <a:rPr lang="en-US" dirty="0">
                <a:latin typeface="Adobe Garamond Pro" panose="02020502060506020403" pitchFamily="18" charset="0"/>
              </a:rPr>
              <a:t>Attempt to tackle the project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76475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310D2-8638-4EDC-A90A-64FA54A85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Personalising the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F9ECE3-A396-46E1-90F2-36045C1FD3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Real world issue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Tackling existing issues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Avid user 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84B53C-B4C4-4EF3-8687-0F43152AA2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7380" y="1734910"/>
            <a:ext cx="3153825" cy="45924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4650735-35B3-416E-B2DE-10709E9BC1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283" y="3476040"/>
            <a:ext cx="5331006" cy="3283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7742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9A85C-7228-4996-AF15-9DDEAC6F4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dobe Garamond Pro" panose="02020502060506020403" pitchFamily="18" charset="0"/>
              </a:rPr>
              <a:t>Understanding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EE780B0-CE08-4FF4-8C30-A4F568A0B534}"/>
              </a:ext>
            </a:extLst>
          </p:cNvPr>
          <p:cNvSpPr txBox="1">
            <a:spLocks/>
          </p:cNvSpPr>
          <p:nvPr/>
        </p:nvSpPr>
        <p:spPr>
          <a:xfrm>
            <a:off x="657224" y="2157731"/>
            <a:ext cx="10668000" cy="3048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Adobe Garamond Pro" panose="02020502060506020403" pitchFamily="18" charset="0"/>
              </a:rPr>
              <a:t>Understanding the MVP specification and creating User stories and tasks based on them.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AC8B43-2751-49F8-8937-1891FB6204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740" y="3316731"/>
            <a:ext cx="10739484" cy="2554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9704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36313-2CF9-45CA-9DD0-B2D94FA30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dobe Garamond Pro" panose="02020502060506020403" pitchFamily="18" charset="0"/>
              </a:rPr>
              <a:t>Risk Management 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1F0DEA-5B8B-4805-93FA-243DAB5650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Adobe Garamond Pro" panose="02020502060506020403" pitchFamily="18" charset="0"/>
              </a:rPr>
              <a:t> Creating a Risk Assessment based on that.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Adobe Garamond Pro" panose="02020502060506020403" pitchFamily="18" charset="0"/>
              </a:rPr>
              <a:t> Looking at project with a new perspective based on previous project.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Adobe Garamond Pro" panose="02020502060506020403" pitchFamily="18" charset="0"/>
              </a:rPr>
              <a:t> Time management using Jira Software to better plan my Sprints.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1236D2-5F17-4A6C-BD6C-24B49A1D43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154" y="3503380"/>
            <a:ext cx="5057394" cy="3129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0633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F3D563-9313-4FD2-B72E-787DB37D3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dobe Garamond Pro" panose="02020502060506020403" pitchFamily="18" charset="0"/>
              </a:rPr>
              <a:t>Design	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8E6F369-C56E-45B6-9AF0-77A47431310D}"/>
              </a:ext>
            </a:extLst>
          </p:cNvPr>
          <p:cNvSpPr txBox="1">
            <a:spLocks/>
          </p:cNvSpPr>
          <p:nvPr/>
        </p:nvSpPr>
        <p:spPr>
          <a:xfrm>
            <a:off x="761999" y="2346955"/>
            <a:ext cx="4744812" cy="3048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latin typeface="Adobe Garamond Pro" panose="02020502060506020403" pitchFamily="18" charset="0"/>
              </a:rPr>
              <a:t>Designed my ERD to better understand the structure of the database I wanted to create. Which would store users Tasks and their custom Lists containing tasks.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31CF954-D768-4B40-A480-DB892DDC1A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8432" y="1212397"/>
            <a:ext cx="5379898" cy="4639015"/>
          </a:xfrm>
        </p:spPr>
      </p:pic>
    </p:spTree>
    <p:extLst>
      <p:ext uri="{BB962C8B-B14F-4D97-AF65-F5344CB8AC3E}">
        <p14:creationId xmlns:p14="http://schemas.microsoft.com/office/powerpoint/2010/main" val="10529855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F3D563-9313-4FD2-B72E-787DB37D3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dobe Garamond Pro" panose="02020502060506020403" pitchFamily="18" charset="0"/>
              </a:rPr>
              <a:t>Application 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8E6F369-C56E-45B6-9AF0-77A47431310D}"/>
              </a:ext>
            </a:extLst>
          </p:cNvPr>
          <p:cNvSpPr txBox="1">
            <a:spLocks/>
          </p:cNvSpPr>
          <p:nvPr/>
        </p:nvSpPr>
        <p:spPr>
          <a:xfrm>
            <a:off x="761999" y="2346955"/>
            <a:ext cx="4087587" cy="3048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latin typeface="Adobe Garamond Pro" panose="02020502060506020403" pitchFamily="18" charset="0"/>
              </a:rPr>
              <a:t>This would later be used to code my Domain Class in order to set up my Many To One relationships in the application.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B957C7-9BDC-4A3C-A5A4-1EB6C9885D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6761" y="1080135"/>
            <a:ext cx="6798469" cy="502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236471"/>
      </p:ext>
    </p:extLst>
  </p:cSld>
  <p:clrMapOvr>
    <a:masterClrMapping/>
  </p:clrMapOvr>
</p:sld>
</file>

<file path=ppt/theme/theme1.xml><?xml version="1.0" encoding="utf-8"?>
<a:theme xmlns:a="http://schemas.openxmlformats.org/drawingml/2006/main" name="Metropolitan">
  <a:themeElements>
    <a:clrScheme name="Metropolitan">
      <a:dk1>
        <a:sysClr val="windowText" lastClr="000000"/>
      </a:dk1>
      <a:lt1>
        <a:sysClr val="window" lastClr="FFFFFF"/>
      </a:lt1>
      <a:dk2>
        <a:srgbClr val="162F33"/>
      </a:dk2>
      <a:lt2>
        <a:srgbClr val="EAF0E0"/>
      </a:lt2>
      <a:accent1>
        <a:srgbClr val="50B4C8"/>
      </a:accent1>
      <a:accent2>
        <a:srgbClr val="A8B97F"/>
      </a:accent2>
      <a:accent3>
        <a:srgbClr val="9B9256"/>
      </a:accent3>
      <a:accent4>
        <a:srgbClr val="657689"/>
      </a:accent4>
      <a:accent5>
        <a:srgbClr val="7A855D"/>
      </a:accent5>
      <a:accent6>
        <a:srgbClr val="84AC9D"/>
      </a:accent6>
      <a:hlink>
        <a:srgbClr val="2370CD"/>
      </a:hlink>
      <a:folHlink>
        <a:srgbClr val="877589"/>
      </a:folHlink>
    </a:clrScheme>
    <a:fontScheme name="Custom 2">
      <a:majorFont>
        <a:latin typeface="Adobe Garamond Pro"/>
        <a:ea typeface=""/>
        <a:cs typeface=""/>
      </a:majorFont>
      <a:minorFont>
        <a:latin typeface="Adobe Garamond Pro"/>
        <a:ea typeface=""/>
        <a:cs typeface=""/>
      </a:minorFont>
    </a:fontScheme>
    <a:fmtScheme name="Metropolitan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00000"/>
                <a:lumMod val="110000"/>
              </a:schemeClr>
            </a:gs>
            <a:gs pos="50000">
              <a:schemeClr val="phClr">
                <a:tint val="75000"/>
                <a:satMod val="101000"/>
                <a:lumMod val="105000"/>
              </a:schemeClr>
            </a:gs>
            <a:gs pos="100000">
              <a:schemeClr val="phClr">
                <a:tint val="82000"/>
                <a:satMod val="104000"/>
                <a:lumMod val="105000"/>
              </a:schemeClr>
            </a:gs>
          </a:gsLst>
          <a:lin ang="27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0000"/>
                <a:lumMod val="100000"/>
              </a:schemeClr>
            </a:gs>
            <a:gs pos="100000">
              <a:schemeClr val="phClr">
                <a:shade val="80000"/>
                <a:satMod val="100000"/>
                <a:lumMod val="99000"/>
              </a:schemeClr>
            </a:gs>
          </a:gsLst>
          <a:lin ang="27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tropolitan" id="{4C5440D6-04D2-4954-96CF-F251137069B2}" vid="{79CFCA13-9412-4290-BB4B-85112F88857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TM03457491[[fn=Metropolitan]]</Template>
  <TotalTime>1197</TotalTime>
  <Words>838</Words>
  <Application>Microsoft Office PowerPoint</Application>
  <PresentationFormat>Widescreen</PresentationFormat>
  <Paragraphs>159</Paragraphs>
  <Slides>37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4" baseType="lpstr">
      <vt:lpstr>Adobe Garamond Pro</vt:lpstr>
      <vt:lpstr>Arial</vt:lpstr>
      <vt:lpstr>Calibri</vt:lpstr>
      <vt:lpstr>Consolas</vt:lpstr>
      <vt:lpstr>Montserrat</vt:lpstr>
      <vt:lpstr>Wingdings</vt:lpstr>
      <vt:lpstr>Metropolitan</vt:lpstr>
      <vt:lpstr>To-Do Project</vt:lpstr>
      <vt:lpstr>Introduction</vt:lpstr>
      <vt:lpstr>Project Summary</vt:lpstr>
      <vt:lpstr>How did I approach the project specification? </vt:lpstr>
      <vt:lpstr>Personalising the project</vt:lpstr>
      <vt:lpstr>Understanding</vt:lpstr>
      <vt:lpstr>Risk Management </vt:lpstr>
      <vt:lpstr>Design </vt:lpstr>
      <vt:lpstr>Application </vt:lpstr>
      <vt:lpstr>Sprint Plan</vt:lpstr>
      <vt:lpstr>Technologies </vt:lpstr>
      <vt:lpstr>Continuous Integration</vt:lpstr>
      <vt:lpstr>Markdown README</vt:lpstr>
      <vt:lpstr>Database</vt:lpstr>
      <vt:lpstr>H2  Database</vt:lpstr>
      <vt:lpstr>Back-end</vt:lpstr>
      <vt:lpstr>Spring Boot</vt:lpstr>
      <vt:lpstr>PowerPoint Presentation</vt:lpstr>
      <vt:lpstr>Front-end</vt:lpstr>
      <vt:lpstr>HTML</vt:lpstr>
      <vt:lpstr>JAVASCRIPT</vt:lpstr>
      <vt:lpstr>CSS</vt:lpstr>
      <vt:lpstr>Initial Website</vt:lpstr>
      <vt:lpstr>Demonstration</vt:lpstr>
      <vt:lpstr>Testing</vt:lpstr>
      <vt:lpstr>Testing</vt:lpstr>
      <vt:lpstr>Testing</vt:lpstr>
      <vt:lpstr>PowerPoint Presentation</vt:lpstr>
      <vt:lpstr>Testing</vt:lpstr>
      <vt:lpstr>Improving the project</vt:lpstr>
      <vt:lpstr>Improving the project</vt:lpstr>
      <vt:lpstr>Sprint Review 1</vt:lpstr>
      <vt:lpstr>Sprint Review 2</vt:lpstr>
      <vt:lpstr>Sprint Review 3</vt:lpstr>
      <vt:lpstr>Sprint retrospective</vt:lpstr>
      <vt:lpstr>Conclusion</vt:lpstr>
      <vt:lpstr>      THANK YOU  Any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QA- IMS</dc:title>
  <dc:creator>Mussa Mussa</dc:creator>
  <cp:lastModifiedBy>Mussa Mussa</cp:lastModifiedBy>
  <cp:revision>21</cp:revision>
  <dcterms:created xsi:type="dcterms:W3CDTF">2021-01-22T00:42:09Z</dcterms:created>
  <dcterms:modified xsi:type="dcterms:W3CDTF">2021-02-16T14:58:48Z</dcterms:modified>
</cp:coreProperties>
</file>